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0690" y="597694"/>
            <a:ext cx="3182183" cy="408503"/>
          </a:xfrm>
          <a:prstGeom prst="roundRect">
            <a:avLst>
              <a:gd name="adj" fmla="val 17879"/>
            </a:avLst>
          </a:prstGeom>
          <a:solidFill>
            <a:srgbClr val="835E5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064" y="714970"/>
            <a:ext cx="173831" cy="173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1811" y="662821"/>
            <a:ext cx="266069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0690" y="1093113"/>
            <a:ext cx="6431875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Recommendations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60690" y="2098358"/>
            <a:ext cx="4224814" cy="2832378"/>
          </a:xfrm>
          <a:prstGeom prst="roundRect">
            <a:avLst>
              <a:gd name="adj" fmla="val 322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85599" y="2323267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835E5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4908" y="2502575"/>
            <a:ext cx="293370" cy="2933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5599" y="31925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985599" y="3662482"/>
            <a:ext cx="3774996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for subscribers to increase recurring revenue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2793" y="2098358"/>
            <a:ext cx="4224814" cy="2832378"/>
          </a:xfrm>
          <a:prstGeom prst="roundRect">
            <a:avLst>
              <a:gd name="adj" fmla="val 322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27702" y="2323267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835E5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010" y="2502575"/>
            <a:ext cx="293370" cy="2933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27702" y="31925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5427702" y="3662482"/>
            <a:ext cx="3774996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move them into "Loyal" segment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9644896" y="2098358"/>
            <a:ext cx="4224814" cy="2832378"/>
          </a:xfrm>
          <a:prstGeom prst="roundRect">
            <a:avLst>
              <a:gd name="adj" fmla="val 322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69805" y="2323267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835E5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9113" y="2502575"/>
            <a:ext cx="293370" cy="29337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9805" y="31925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Discounts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9869805" y="3662482"/>
            <a:ext cx="3774996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sustainable growth</a:t>
            </a:r>
            <a:endParaRPr lang="en-US" sz="1700" dirty="0"/>
          </a:p>
        </p:txBody>
      </p:sp>
      <p:sp>
        <p:nvSpPr>
          <p:cNvPr id="21" name="Shape 15"/>
          <p:cNvSpPr/>
          <p:nvPr/>
        </p:nvSpPr>
        <p:spPr>
          <a:xfrm>
            <a:off x="760690" y="5148024"/>
            <a:ext cx="6445806" cy="2484596"/>
          </a:xfrm>
          <a:prstGeom prst="roundRect">
            <a:avLst>
              <a:gd name="adj" fmla="val 367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985599" y="5372933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835E54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908" y="5552242"/>
            <a:ext cx="293370" cy="29337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85599" y="624220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985599" y="6712148"/>
            <a:ext cx="599598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</a:t>
            </a:r>
            <a:endParaRPr lang="en-US" sz="1700" dirty="0"/>
          </a:p>
        </p:txBody>
      </p:sp>
      <p:sp>
        <p:nvSpPr>
          <p:cNvPr id="26" name="Shape 19"/>
          <p:cNvSpPr/>
          <p:nvPr/>
        </p:nvSpPr>
        <p:spPr>
          <a:xfrm>
            <a:off x="7423785" y="5148024"/>
            <a:ext cx="6445925" cy="2484596"/>
          </a:xfrm>
          <a:prstGeom prst="roundRect">
            <a:avLst>
              <a:gd name="adj" fmla="val 3674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648694" y="5372933"/>
            <a:ext cx="651986" cy="651986"/>
          </a:xfrm>
          <a:prstGeom prst="roundRect">
            <a:avLst>
              <a:gd name="adj" fmla="val 14023439"/>
            </a:avLst>
          </a:prstGeom>
          <a:solidFill>
            <a:srgbClr val="835E54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8002" y="5552242"/>
            <a:ext cx="293370" cy="29337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48694" y="624220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30" name="Text 22"/>
          <p:cNvSpPr/>
          <p:nvPr/>
        </p:nvSpPr>
        <p:spPr>
          <a:xfrm>
            <a:off x="7648694" y="6712148"/>
            <a:ext cx="5996107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9233"/>
            <a:ext cx="2241113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601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47217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96202"/>
            <a:ext cx="6296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5849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680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315849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46807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attributes tracked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315849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4190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46807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6616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customer demographics (Age, Gender, Location, Subscription Status), purchase details (Item, Category, Amount, Season, Size, Color), and shopping behavior (Discounts, Previous Purchases, Frequency, Review Rating,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3711"/>
            <a:ext cx="21397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2437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89315"/>
            <a:ext cx="15801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5920"/>
            <a:ext cx="6913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049905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224213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examined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049905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049905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224213"/>
            <a:ext cx="2960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consistency and readability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 for deeper insights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6135" y="397669"/>
            <a:ext cx="1101804" cy="271820"/>
          </a:xfrm>
          <a:prstGeom prst="roundRect">
            <a:avLst>
              <a:gd name="adj" fmla="val 17879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2812" y="475774"/>
            <a:ext cx="115610" cy="115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6167" y="441008"/>
            <a:ext cx="755094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INSIGHTS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06135" y="727234"/>
            <a:ext cx="6464260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Analysis: Gender &amp; Subscriptions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06135" y="1540669"/>
            <a:ext cx="2169557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06135" y="1956316"/>
            <a:ext cx="6632615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and female customers show distinct purchasing patterns, with analysis revealing total revenue contribution by gender segment.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5" y="2581870"/>
            <a:ext cx="6632615" cy="66326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9271" y="1540669"/>
            <a:ext cx="289429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 Non-Subscribers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99271" y="1956316"/>
            <a:ext cx="6632615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 significantly impacts both average spend and total revenue, highlighting the value of loyalty programs.</a:t>
            </a:r>
            <a:endParaRPr lang="en-US" sz="1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71" y="2581870"/>
            <a:ext cx="6632615" cy="6632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590550"/>
            <a:ext cx="6379250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Spending Patterns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163" y="1563410"/>
            <a:ext cx="3730704" cy="2932628"/>
          </a:xfrm>
          <a:prstGeom prst="roundRect">
            <a:avLst>
              <a:gd name="adj" fmla="val 3742"/>
            </a:avLst>
          </a:prstGeom>
          <a:solidFill>
            <a:srgbClr val="FFFCFA"/>
          </a:solidFill>
          <a:ln w="22860">
            <a:solidFill>
              <a:srgbClr val="835E5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3303" y="1563410"/>
            <a:ext cx="91440" cy="2932628"/>
          </a:xfrm>
          <a:prstGeom prst="roundRect">
            <a:avLst>
              <a:gd name="adj" fmla="val 96621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1037868" y="1796534"/>
            <a:ext cx="319587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7868" y="2579965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customers who used discounts but still spent above average purchase amount, revealing price-conscious yet high-value segments.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132" y="1563410"/>
            <a:ext cx="3730704" cy="2932628"/>
          </a:xfrm>
          <a:prstGeom prst="roundRect">
            <a:avLst>
              <a:gd name="adj" fmla="val 3742"/>
            </a:avLst>
          </a:prstGeom>
          <a:solidFill>
            <a:srgbClr val="FFFCFA"/>
          </a:solidFill>
          <a:ln w="22860">
            <a:solidFill>
              <a:srgbClr val="835E5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272" y="1563410"/>
            <a:ext cx="91440" cy="2932628"/>
          </a:xfrm>
          <a:prstGeom prst="roundRect">
            <a:avLst>
              <a:gd name="adj" fmla="val 96621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4978837" y="1796534"/>
            <a:ext cx="303049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8837" y="2251353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show different average purchase amounts compared to Standard shipping, indicating premium customer behavior.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6163" y="4706303"/>
            <a:ext cx="3730704" cy="2932628"/>
          </a:xfrm>
          <a:prstGeom prst="roundRect">
            <a:avLst>
              <a:gd name="adj" fmla="val 3742"/>
            </a:avLst>
          </a:prstGeom>
          <a:solidFill>
            <a:srgbClr val="FFFCFA"/>
          </a:solidFill>
          <a:ln w="22860">
            <a:solidFill>
              <a:srgbClr val="835E5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3303" y="4706303"/>
            <a:ext cx="91440" cy="2932628"/>
          </a:xfrm>
          <a:prstGeom prst="roundRect">
            <a:avLst>
              <a:gd name="adj" fmla="val 96621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868" y="4939427"/>
            <a:ext cx="319587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7868" y="5722858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percentage of discounted purchases reveal which items rely most heavily on promotions to drive sales.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274427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7565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02112"/>
            <a:ext cx="21846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58716"/>
            <a:ext cx="8329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Top-Rated &amp; Best-Selling Products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434471"/>
            <a:ext cx="35710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Products by Rating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30865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Products with highest average review ratings represent quality benchmarks and customer satisfaction drivers across categories.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039195"/>
            <a:ext cx="40444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3 Products per Category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93790" y="469130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purchased items within each category reveal consumer preferences and guide inventory optimization strategies.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6280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3056"/>
            <a:ext cx="7947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755463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3087053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82277"/>
            <a:ext cx="653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357651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9907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620095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3864531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3846909"/>
            <a:ext cx="122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444115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9907C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484727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4729163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4711541"/>
            <a:ext cx="544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554783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classified into three segments based on purchase history. Analysis reveals that customers with more than 5 purchases show significantly higher subscription rates, demonstrating the connection between repeat buying behavior and loyalty program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111" y="396121"/>
            <a:ext cx="3601522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Age Group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4111" y="1134308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 contribution varies significantly across age demographics, revealing which segments drive the most business value.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11" y="1526858"/>
            <a:ext cx="13622179" cy="76283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4111" y="9317236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36-45 age group generates the highest revenue, followed closely by 26-35, indicating prime target demographics for marketing campaigns.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606040"/>
            <a:ext cx="1389578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2728436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2674025"/>
            <a:ext cx="8452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31230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17195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Power BI dashboard visualizes all key insights interactively, enabling stakeholders to explore customer behavior patterns, revenue trends, and product performance metrics in real-time for data-driven decision 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2025-12-31T18:35:38Z</dcterms:created>
  <dcterms:modified xsi:type="dcterms:W3CDTF">2025-12-31T18:35:38Z</dcterms:modified>
</cp:coreProperties>
</file>